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58" r:id="rId3"/>
    <p:sldId id="318" r:id="rId4"/>
    <p:sldId id="416" r:id="rId5"/>
    <p:sldId id="417" r:id="rId6"/>
    <p:sldId id="418" r:id="rId7"/>
    <p:sldId id="419" r:id="rId8"/>
    <p:sldId id="420" r:id="rId9"/>
    <p:sldId id="421" r:id="rId10"/>
    <p:sldId id="422" r:id="rId11"/>
    <p:sldId id="423" r:id="rId12"/>
    <p:sldId id="385" r:id="rId13"/>
    <p:sldId id="287"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95" autoAdjust="0"/>
  </p:normalViewPr>
  <p:slideViewPr>
    <p:cSldViewPr>
      <p:cViewPr>
        <p:scale>
          <a:sx n="61" d="100"/>
          <a:sy n="61" d="100"/>
        </p:scale>
        <p:origin x="-13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E05B8-715C-4FAF-BC8A-A5F0580F534E}" type="datetimeFigureOut">
              <a:rPr lang="en-US" smtClean="0"/>
              <a:pPr/>
              <a:t>3/6/2014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204C8-0732-4ACB-BFB7-2799F61E2A0A}" type="slidenum">
              <a:rPr lang="en-IN" smtClean="0"/>
              <a:pPr/>
              <a:t>‹#›</a:t>
            </a:fld>
            <a:endParaRPr lang="en-IN"/>
          </a:p>
        </p:txBody>
      </p:sp>
    </p:spTree>
    <p:extLst>
      <p:ext uri="{BB962C8B-B14F-4D97-AF65-F5344CB8AC3E}">
        <p14:creationId xmlns:p14="http://schemas.microsoft.com/office/powerpoint/2010/main" val="172064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3/6/2014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3/6/2014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3/6/2014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3/6/2014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C54CB-0529-403B-B072-87342900D6A8}" type="datetimeFigureOut">
              <a:rPr lang="en-US" smtClean="0"/>
              <a:pPr/>
              <a:t>3/6/2014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A7C54CB-0529-403B-B072-87342900D6A8}" type="datetimeFigureOut">
              <a:rPr lang="en-US" smtClean="0"/>
              <a:pPr/>
              <a:t>3/6/2014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7C54CB-0529-403B-B072-87342900D6A8}" type="datetimeFigureOut">
              <a:rPr lang="en-US" smtClean="0"/>
              <a:pPr/>
              <a:t>3/6/2014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A7C54CB-0529-403B-B072-87342900D6A8}" type="datetimeFigureOut">
              <a:rPr lang="en-US" smtClean="0"/>
              <a:pPr/>
              <a:t>3/6/2014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C54CB-0529-403B-B072-87342900D6A8}" type="datetimeFigureOut">
              <a:rPr lang="en-US" smtClean="0"/>
              <a:pPr/>
              <a:t>3/6/2014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C54CB-0529-403B-B072-87342900D6A8}" type="datetimeFigureOut">
              <a:rPr lang="en-US" smtClean="0"/>
              <a:pPr/>
              <a:t>3/6/2014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C54CB-0529-403B-B072-87342900D6A8}" type="datetimeFigureOut">
              <a:rPr lang="en-US" smtClean="0"/>
              <a:pPr/>
              <a:t>3/6/2014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54CB-0529-403B-B072-87342900D6A8}" type="datetimeFigureOut">
              <a:rPr lang="en-US" smtClean="0"/>
              <a:pPr/>
              <a:t>3/6/2014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570A3-6B67-4C18-ABAC-AE1ACD0864A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professor@tataamc.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2740858"/>
            <a:ext cx="395759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FED TAPERING</a:t>
            </a:r>
            <a:endParaRPr lang="en-IN" sz="2000" b="1" dirty="0">
              <a:solidFill>
                <a:schemeClr val="bg1"/>
              </a:solidFill>
              <a:latin typeface="Arial" pitchFamily="34" charset="0"/>
              <a:cs typeface="Arial" pitchFamily="34" charset="0"/>
            </a:endParaRPr>
          </a:p>
        </p:txBody>
      </p:sp>
      <p:grpSp>
        <p:nvGrpSpPr>
          <p:cNvPr id="8" name="Group 7"/>
          <p:cNvGrpSpPr/>
          <p:nvPr/>
        </p:nvGrpSpPr>
        <p:grpSpPr>
          <a:xfrm>
            <a:off x="-1" y="-1"/>
            <a:ext cx="9144001" cy="6858001"/>
            <a:chOff x="-1" y="-1"/>
            <a:chExt cx="9144001" cy="6858001"/>
          </a:xfrm>
        </p:grpSpPr>
        <p:pic>
          <p:nvPicPr>
            <p:cNvPr id="2050" name="Picture 2" descr="H:\TATA\From Rajni\Jpegs_blank\PSS_LESSONS_PG1.jpg"/>
            <p:cNvPicPr>
              <a:picLocks noChangeAspect="1" noChangeArrowheads="1"/>
            </p:cNvPicPr>
            <p:nvPr/>
          </p:nvPicPr>
          <p:blipFill>
            <a:blip r:embed="rId2" cstate="print"/>
            <a:stretch>
              <a:fillRect/>
            </a:stretch>
          </p:blipFill>
          <p:spPr bwMode="auto">
            <a:xfrm>
              <a:off x="-1" y="-1"/>
              <a:ext cx="9144001" cy="6858001"/>
            </a:xfrm>
            <a:prstGeom prst="rect">
              <a:avLst/>
            </a:prstGeom>
            <a:noFill/>
            <a:ln>
              <a:noFill/>
            </a:ln>
          </p:spPr>
        </p:pic>
        <p:pic>
          <p:nvPicPr>
            <p:cNvPr id="4" name="Picture 23" descr="TMF Logo New.jpg"/>
            <p:cNvPicPr>
              <a:picLocks noChangeAspect="1"/>
            </p:cNvPicPr>
            <p:nvPr/>
          </p:nvPicPr>
          <p:blipFill>
            <a:blip r:embed="rId3" cstate="print"/>
            <a:srcRect/>
            <a:stretch>
              <a:fillRect/>
            </a:stretch>
          </p:blipFill>
          <p:spPr bwMode="auto">
            <a:xfrm>
              <a:off x="2411760" y="5321776"/>
              <a:ext cx="1177849" cy="822960"/>
            </a:xfrm>
            <a:prstGeom prst="rect">
              <a:avLst/>
            </a:prstGeom>
            <a:noFill/>
            <a:ln w="9525">
              <a:noFill/>
              <a:miter lim="800000"/>
              <a:headEnd/>
              <a:tailEnd/>
            </a:ln>
          </p:spPr>
        </p:pic>
        <p:cxnSp>
          <p:nvCxnSpPr>
            <p:cNvPr id="7" name="Straight Connector 6"/>
            <p:cNvCxnSpPr/>
            <p:nvPr/>
          </p:nvCxnSpPr>
          <p:spPr>
            <a:xfrm>
              <a:off x="2123728" y="5301208"/>
              <a:ext cx="0" cy="864096"/>
            </a:xfrm>
            <a:prstGeom prst="line">
              <a:avLst/>
            </a:prstGeom>
          </p:spPr>
          <p:style>
            <a:lnRef idx="1">
              <a:schemeClr val="dk1"/>
            </a:lnRef>
            <a:fillRef idx="0">
              <a:schemeClr val="dk1"/>
            </a:fillRef>
            <a:effectRef idx="0">
              <a:schemeClr val="dk1"/>
            </a:effectRef>
            <a:fontRef idx="minor">
              <a:schemeClr val="tx1"/>
            </a:fontRef>
          </p:style>
        </p:cxnSp>
      </p:grpSp>
      <p:sp>
        <p:nvSpPr>
          <p:cNvPr id="9" name="TextBox 8"/>
          <p:cNvSpPr txBox="1"/>
          <p:nvPr/>
        </p:nvSpPr>
        <p:spPr>
          <a:xfrm>
            <a:off x="899592" y="2833191"/>
            <a:ext cx="4392488" cy="307777"/>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FOUR IMPORTANT MONETARY TERMS (PART 1)</a:t>
            </a:r>
            <a:endParaRPr lang="en-US" sz="1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5" name="Rectangle 4"/>
          <p:cNvSpPr/>
          <p:nvPr/>
        </p:nvSpPr>
        <p:spPr>
          <a:xfrm>
            <a:off x="689064" y="1052736"/>
            <a:ext cx="7555344" cy="464871"/>
          </a:xfrm>
          <a:prstGeom prst="rect">
            <a:avLst/>
          </a:prstGeom>
        </p:spPr>
        <p:txBody>
          <a:bodyPr wrap="square">
            <a:spAutoFit/>
          </a:bodyPr>
          <a:lstStyle/>
          <a:p>
            <a:pPr algn="ctr">
              <a:lnSpc>
                <a:spcPct val="150000"/>
              </a:lnSpc>
              <a:tabLst>
                <a:tab pos="465138" algn="l"/>
              </a:tabLst>
            </a:pPr>
            <a:r>
              <a:rPr lang="en-US" b="1" dirty="0">
                <a:latin typeface="Arial" pitchFamily="34" charset="0"/>
                <a:cs typeface="Arial" pitchFamily="34" charset="0"/>
              </a:rPr>
              <a:t>Recent Update!</a:t>
            </a:r>
            <a:r>
              <a:rPr lang="en-US" sz="1400" b="1" dirty="0">
                <a:latin typeface="Arial" pitchFamily="34" charset="0"/>
                <a:cs typeface="Arial" pitchFamily="34" charset="0"/>
              </a:rPr>
              <a:t> </a:t>
            </a:r>
            <a:endParaRPr lang="en-US" b="1" dirty="0">
              <a:latin typeface="Arial" pitchFamily="34" charset="0"/>
              <a:cs typeface="Arial" pitchFamily="34" charset="0"/>
            </a:endParaRPr>
          </a:p>
        </p:txBody>
      </p:sp>
      <p:sp>
        <p:nvSpPr>
          <p:cNvPr id="6" name="Rectangle 5"/>
          <p:cNvSpPr/>
          <p:nvPr/>
        </p:nvSpPr>
        <p:spPr>
          <a:xfrm>
            <a:off x="681906" y="1628800"/>
            <a:ext cx="7706518" cy="3000821"/>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The SLR has been cut by 100 basis points to 24%, the first such reduction since 1997.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Following the cut, banks will be required to invest 24% of their deposits in government bonds, instead of 25%.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This means they will have more cash in hand to lend to industry.</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41999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980728"/>
            <a:ext cx="7746084" cy="507831"/>
          </a:xfrm>
          <a:prstGeom prst="rect">
            <a:avLst/>
          </a:prstGeom>
        </p:spPr>
        <p:txBody>
          <a:bodyPr wrap="square">
            <a:spAutoFit/>
          </a:bodyPr>
          <a:lstStyle/>
          <a:p>
            <a:pPr algn="ctr">
              <a:lnSpc>
                <a:spcPct val="150000"/>
              </a:lnSpc>
            </a:pPr>
            <a:r>
              <a:rPr lang="en-US" b="1" dirty="0">
                <a:latin typeface="Arial" pitchFamily="34" charset="0"/>
                <a:cs typeface="Arial" pitchFamily="34" charset="0"/>
              </a:rPr>
              <a:t>To Sum Up</a:t>
            </a:r>
            <a:endParaRPr lang="en-US" b="1" dirty="0">
              <a:latin typeface="Arial" pitchFamily="34" charset="0"/>
              <a:cs typeface="Arial" pitchFamily="34" charset="0"/>
            </a:endParaRPr>
          </a:p>
        </p:txBody>
      </p:sp>
      <p:sp>
        <p:nvSpPr>
          <p:cNvPr id="5" name="Rectangle 4"/>
          <p:cNvSpPr/>
          <p:nvPr/>
        </p:nvSpPr>
        <p:spPr>
          <a:xfrm>
            <a:off x="689064" y="1484784"/>
            <a:ext cx="7555344" cy="3832331"/>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sz="1600" b="1" dirty="0">
                <a:latin typeface="Arial" pitchFamily="34" charset="0"/>
                <a:cs typeface="Arial" pitchFamily="34" charset="0"/>
              </a:rPr>
              <a:t>The Repo rate is the rate at which our banks borrow rupees from </a:t>
            </a:r>
            <a:r>
              <a:rPr lang="en-US" sz="1600" b="1" dirty="0" smtClean="0">
                <a:latin typeface="Arial" pitchFamily="34" charset="0"/>
                <a:cs typeface="Arial" pitchFamily="34" charset="0"/>
              </a:rPr>
              <a:t>RBI.</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A </a:t>
            </a:r>
            <a:r>
              <a:rPr lang="en-US" sz="1600" b="1" dirty="0">
                <a:latin typeface="Arial" pitchFamily="34" charset="0"/>
                <a:cs typeface="Arial" pitchFamily="34" charset="0"/>
              </a:rPr>
              <a:t>reduction in the repo rate will help banks to get money at a cheaper rate. When the repo rate increases, borrowing from RBI becomes more expensive. </a:t>
            </a:r>
          </a:p>
          <a:p>
            <a:pPr marL="465138" indent="-465138">
              <a:lnSpc>
                <a:spcPct val="150000"/>
              </a:lnSpc>
              <a:buFont typeface="Wingdings" pitchFamily="2" charset="2"/>
              <a:buChar char="q"/>
              <a:tabLst>
                <a:tab pos="465138" algn="l"/>
              </a:tabLst>
            </a:pPr>
            <a:endParaRPr lang="en-US" sz="1000"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sz="1600" b="1" dirty="0">
                <a:latin typeface="Arial" pitchFamily="34" charset="0"/>
                <a:cs typeface="Arial" pitchFamily="34" charset="0"/>
              </a:rPr>
              <a:t>The Statutory Liquidity Ratio (SLR) is the amount a commercial bank needs to maintain in the form of cash, or gold or govt. approved securities (Bonds) before providing credit to its customers. </a:t>
            </a:r>
            <a:br>
              <a:rPr lang="en-US" sz="1600" b="1" dirty="0">
                <a:latin typeface="Arial" pitchFamily="34" charset="0"/>
                <a:cs typeface="Arial" pitchFamily="34" charset="0"/>
              </a:rPr>
            </a:br>
            <a:endParaRPr lang="en-US" sz="1000"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sz="1600" b="1" dirty="0">
                <a:latin typeface="Arial" pitchFamily="34" charset="0"/>
                <a:cs typeface="Arial" pitchFamily="34" charset="0"/>
              </a:rPr>
              <a:t>The SLR rate is determined and maintained by the RBI in order to control the expansion of bank credit.</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42080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4607298" y="2852936"/>
            <a:ext cx="3744416" cy="3373359"/>
          </a:xfrm>
          <a:prstGeom prst="rect">
            <a:avLst/>
          </a:prstGeom>
        </p:spPr>
        <p:txBody>
          <a:bodyPr wrap="square">
            <a:spAutoFit/>
          </a:bodyPr>
          <a:lstStyle/>
          <a:p>
            <a:pPr>
              <a:lnSpc>
                <a:spcPct val="150000"/>
              </a:lnSpc>
              <a:buFontTx/>
              <a:buNone/>
            </a:pPr>
            <a:r>
              <a:rPr lang="en-US" b="1" dirty="0">
                <a:latin typeface="Arial" pitchFamily="34" charset="0"/>
                <a:cs typeface="Arial" pitchFamily="34" charset="0"/>
              </a:rPr>
              <a:t>Hope you have now understood the concept of</a:t>
            </a:r>
          </a:p>
          <a:p>
            <a:pPr>
              <a:lnSpc>
                <a:spcPct val="150000"/>
              </a:lnSpc>
              <a:buFontTx/>
              <a:buNone/>
            </a:pPr>
            <a:r>
              <a:rPr lang="en-US" b="1" dirty="0">
                <a:latin typeface="Arial" pitchFamily="34" charset="0"/>
                <a:cs typeface="Arial" pitchFamily="34" charset="0"/>
              </a:rPr>
              <a:t>Repo Rate &amp; SLR.</a:t>
            </a:r>
          </a:p>
          <a:p>
            <a:pPr>
              <a:lnSpc>
                <a:spcPct val="150000"/>
              </a:lnSpc>
              <a:buFontTx/>
              <a:buNone/>
            </a:pPr>
            <a:endParaRPr lang="en-US" b="1" dirty="0">
              <a:latin typeface="Arial" pitchFamily="34" charset="0"/>
              <a:cs typeface="Arial" pitchFamily="34" charset="0"/>
            </a:endParaRPr>
          </a:p>
          <a:p>
            <a:pPr>
              <a:lnSpc>
                <a:spcPct val="150000"/>
              </a:lnSpc>
              <a:buFontTx/>
              <a:buNone/>
            </a:pPr>
            <a:r>
              <a:rPr lang="en-US" b="1" dirty="0">
                <a:latin typeface="Arial" pitchFamily="34" charset="0"/>
                <a:cs typeface="Arial" pitchFamily="34" charset="0"/>
              </a:rPr>
              <a:t>We will understand the concepts of Cash Reserve Ratio (CRR) and Market Stabilization Scheme (MSS) in the next edition.</a:t>
            </a:r>
            <a:endParaRPr lang="en-US" b="1" dirty="0">
              <a:latin typeface="Arial" pitchFamily="34" charset="0"/>
              <a:cs typeface="Arial" pitchFamily="34" charset="0"/>
            </a:endParaRPr>
          </a:p>
        </p:txBody>
      </p:sp>
      <p:sp>
        <p:nvSpPr>
          <p:cNvPr id="6" name="TextBox 5"/>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77984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705" y="-1"/>
            <a:ext cx="9144000" cy="6858001"/>
            <a:chOff x="0" y="-1"/>
            <a:chExt cx="9144000" cy="6858001"/>
          </a:xfrm>
        </p:grpSpPr>
        <p:pic>
          <p:nvPicPr>
            <p:cNvPr id="9" name="Picture 2" descr="C:\Users\manisha\Desktop\From Rajni\Jpegs_blank\PSS_LESSONS_PG4.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10" name="Picture 23" descr="TMF Logo New.jpg"/>
            <p:cNvPicPr>
              <a:picLocks noChangeAspect="1"/>
            </p:cNvPicPr>
            <p:nvPr/>
          </p:nvPicPr>
          <p:blipFill>
            <a:blip r:embed="rId3" cstate="print"/>
            <a:srcRect/>
            <a:stretch>
              <a:fillRect/>
            </a:stretch>
          </p:blipFill>
          <p:spPr bwMode="auto">
            <a:xfrm>
              <a:off x="7773739" y="285750"/>
              <a:ext cx="974725" cy="681038"/>
            </a:xfrm>
            <a:prstGeom prst="rect">
              <a:avLst/>
            </a:prstGeom>
            <a:noFill/>
            <a:ln w="9525">
              <a:noFill/>
              <a:miter lim="800000"/>
              <a:headEnd/>
              <a:tailEnd/>
            </a:ln>
          </p:spPr>
        </p:pic>
      </p:grpSp>
      <p:sp>
        <p:nvSpPr>
          <p:cNvPr id="2" name="Rectangle 1"/>
          <p:cNvSpPr/>
          <p:nvPr/>
        </p:nvSpPr>
        <p:spPr>
          <a:xfrm>
            <a:off x="971600" y="1484784"/>
            <a:ext cx="4032448" cy="1342932"/>
          </a:xfrm>
          <a:prstGeom prst="rect">
            <a:avLst/>
          </a:prstGeom>
        </p:spPr>
        <p:txBody>
          <a:bodyPr wrap="square">
            <a:spAutoFit/>
          </a:bodyPr>
          <a:lstStyle/>
          <a:p>
            <a:pPr marL="342900" indent="-342900" algn="ctr">
              <a:lnSpc>
                <a:spcPct val="150000"/>
              </a:lnSpc>
              <a:spcBef>
                <a:spcPct val="20000"/>
              </a:spcBef>
            </a:pPr>
            <a:r>
              <a:rPr lang="en-US" b="1" dirty="0">
                <a:latin typeface="Arial" pitchFamily="34" charset="0"/>
                <a:cs typeface="Arial" pitchFamily="34" charset="0"/>
              </a:rPr>
              <a:t>In case of any </a:t>
            </a:r>
            <a:r>
              <a:rPr lang="en-US" b="1" dirty="0" smtClean="0">
                <a:latin typeface="Arial" pitchFamily="34" charset="0"/>
                <a:cs typeface="Arial" pitchFamily="34" charset="0"/>
              </a:rPr>
              <a:t>query,</a:t>
            </a:r>
            <a:br>
              <a:rPr lang="en-US" b="1" dirty="0" smtClean="0">
                <a:latin typeface="Arial" pitchFamily="34" charset="0"/>
                <a:cs typeface="Arial" pitchFamily="34" charset="0"/>
              </a:rPr>
            </a:br>
            <a:r>
              <a:rPr lang="en-US" b="1" dirty="0" smtClean="0">
                <a:latin typeface="Arial" pitchFamily="34" charset="0"/>
                <a:cs typeface="Arial" pitchFamily="34" charset="0"/>
              </a:rPr>
              <a:t>please </a:t>
            </a:r>
            <a:r>
              <a:rPr lang="en-US" b="1" dirty="0">
                <a:latin typeface="Arial" pitchFamily="34" charset="0"/>
                <a:cs typeface="Arial" pitchFamily="34" charset="0"/>
              </a:rPr>
              <a:t>e-mail </a:t>
            </a:r>
          </a:p>
          <a:p>
            <a:pPr marL="342900" indent="-342900" algn="ctr">
              <a:lnSpc>
                <a:spcPct val="150000"/>
              </a:lnSpc>
              <a:spcBef>
                <a:spcPct val="20000"/>
              </a:spcBef>
            </a:pPr>
            <a:r>
              <a:rPr lang="en-US" b="1" dirty="0">
                <a:latin typeface="Arial" pitchFamily="34" charset="0"/>
                <a:cs typeface="Arial" pitchFamily="34" charset="0"/>
                <a:hlinkClick r:id="rId4"/>
              </a:rPr>
              <a:t>professor@tataamc.com</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latin typeface="Arial" pitchFamily="34" charset="0"/>
              <a:cs typeface="Arial" pitchFamily="34" charset="0"/>
            </a:endParaRPr>
          </a:p>
        </p:txBody>
      </p:sp>
      <p:pic>
        <p:nvPicPr>
          <p:cNvPr id="1026" name="Picture 2" descr="C:\Users\Ramiz\Desktop\From Rajni\Jpegs_blank\PSS_LESSONS_PG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5"/>
          <p:cNvSpPr txBox="1"/>
          <p:nvPr/>
        </p:nvSpPr>
        <p:spPr>
          <a:xfrm>
            <a:off x="990600" y="457200"/>
            <a:ext cx="6934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200" b="1" dirty="0">
              <a:solidFill>
                <a:schemeClr val="bg1"/>
              </a:solidFill>
              <a:latin typeface="Arial" pitchFamily="34" charset="0"/>
              <a:cs typeface="Arial" pitchFamily="34" charset="0"/>
            </a:endParaRPr>
          </a:p>
        </p:txBody>
      </p:sp>
      <p:pic>
        <p:nvPicPr>
          <p:cNvPr id="10" name="Picture 2" descr="C:\Users\Ramiz\Desktop\From Rajni\Jpegs_blank\PSS_LESSONS_PG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TextBox 5"/>
          <p:cNvSpPr txBox="1"/>
          <p:nvPr/>
        </p:nvSpPr>
        <p:spPr>
          <a:xfrm>
            <a:off x="990600" y="457200"/>
            <a:ext cx="6934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smtClean="0">
                <a:solidFill>
                  <a:schemeClr val="bg1"/>
                </a:solidFill>
                <a:latin typeface="Arial" pitchFamily="34" charset="0"/>
                <a:cs typeface="Arial" pitchFamily="34" charset="0"/>
              </a:rPr>
              <a:t>DISCLAIMER</a:t>
            </a:r>
            <a:endParaRPr lang="en-US" sz="2200" b="1" dirty="0">
              <a:solidFill>
                <a:schemeClr val="bg1"/>
              </a:solidFill>
              <a:latin typeface="Arial" pitchFamily="34" charset="0"/>
              <a:cs typeface="Arial" pitchFamily="34" charset="0"/>
            </a:endParaRPr>
          </a:p>
        </p:txBody>
      </p:sp>
      <p:sp>
        <p:nvSpPr>
          <p:cNvPr id="12" name="Rectangle 11"/>
          <p:cNvSpPr/>
          <p:nvPr/>
        </p:nvSpPr>
        <p:spPr>
          <a:xfrm>
            <a:off x="914400" y="1040857"/>
            <a:ext cx="7315200" cy="3093154"/>
          </a:xfrm>
          <a:prstGeom prst="rect">
            <a:avLst/>
          </a:prstGeom>
        </p:spPr>
        <p:txBody>
          <a:bodyPr wrap="square">
            <a:spAutoFit/>
          </a:bodyPr>
          <a:lstStyle/>
          <a:p>
            <a:pPr indent="-1588" algn="just">
              <a:lnSpc>
                <a:spcPct val="150000"/>
              </a:lnSpc>
              <a:buFontTx/>
              <a:buNone/>
            </a:pPr>
            <a:r>
              <a:rPr lang="en-US" sz="1300" b="1" dirty="0" smtClean="0">
                <a:latin typeface="Arial" pitchFamily="34" charset="0"/>
                <a:cs typeface="Arial" pitchFamily="34" charset="0"/>
              </a:rPr>
              <a:t>The views expressed in this lesson are for information purposes only and do not construe to be any investment, legal or taxation advice. The lesson is a conceptual representation and may not include several nuances that are associated and vital. The purpose of this lesson is to clarify the basics of the concept so that readers at large can relate and thereby take more interest in the product / concept. In a nutshell, Professor Simply Simple lessons should be seen from the perspective of it being a primer on financial concepts. The contents are topical in nature and held true at the time of creation of the lesson. This is not indicative of future market trends, nor is Tata Asset Management Ltd. attempting to predict the same. Reprinting any part of this material will be at your own risk. Tata Asset Management Ltd. will not be liable for the consequences of such action.</a:t>
            </a:r>
          </a:p>
        </p:txBody>
      </p:sp>
      <p:sp>
        <p:nvSpPr>
          <p:cNvPr id="13" name="Rectangle 12"/>
          <p:cNvSpPr/>
          <p:nvPr/>
        </p:nvSpPr>
        <p:spPr>
          <a:xfrm>
            <a:off x="990600" y="4529909"/>
            <a:ext cx="7162800" cy="923330"/>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Mutual Fund investments are subject to market risks,</a:t>
            </a:r>
            <a:br>
              <a:rPr lang="en-US" b="1" dirty="0" smtClean="0">
                <a:latin typeface="Arial" pitchFamily="34" charset="0"/>
                <a:cs typeface="Arial" pitchFamily="34" charset="0"/>
              </a:rPr>
            </a:br>
            <a:r>
              <a:rPr lang="en-US" b="1" dirty="0" smtClean="0">
                <a:latin typeface="Arial" pitchFamily="34" charset="0"/>
                <a:cs typeface="Arial" pitchFamily="34" charset="0"/>
              </a:rPr>
              <a:t>read all scheme related documents carefully.</a:t>
            </a:r>
            <a:endParaRPr lang="en-US" dirty="0">
              <a:latin typeface="Arial" pitchFamily="34" charset="0"/>
              <a:cs typeface="Arial" pitchFamily="34" charset="0"/>
            </a:endParaRPr>
          </a:p>
        </p:txBody>
      </p:sp>
      <p:cxnSp>
        <p:nvCxnSpPr>
          <p:cNvPr id="15" name="Straight Connector 14"/>
          <p:cNvCxnSpPr/>
          <p:nvPr/>
        </p:nvCxnSpPr>
        <p:spPr>
          <a:xfrm>
            <a:off x="914400" y="4331960"/>
            <a:ext cx="73152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4.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TextBox 2"/>
          <p:cNvSpPr txBox="1"/>
          <p:nvPr/>
        </p:nvSpPr>
        <p:spPr>
          <a:xfrm>
            <a:off x="1331640" y="1314634"/>
            <a:ext cx="3744416" cy="1754326"/>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A Quick Guide </a:t>
            </a:r>
            <a:r>
              <a:rPr lang="en-US" b="1" dirty="0" smtClean="0">
                <a:latin typeface="Arial" pitchFamily="34" charset="0"/>
                <a:cs typeface="Arial" pitchFamily="34" charset="0"/>
              </a:rPr>
              <a:t>To</a:t>
            </a:r>
            <a:br>
              <a:rPr lang="en-US" b="1" dirty="0" smtClean="0">
                <a:latin typeface="Arial" pitchFamily="34" charset="0"/>
                <a:cs typeface="Arial" pitchFamily="34" charset="0"/>
              </a:rPr>
            </a:br>
            <a:r>
              <a:rPr lang="en-US" b="1" dirty="0" smtClean="0">
                <a:latin typeface="Arial" pitchFamily="34" charset="0"/>
                <a:cs typeface="Arial" pitchFamily="34" charset="0"/>
              </a:rPr>
              <a:t>Four Important </a:t>
            </a:r>
            <a:r>
              <a:rPr lang="en-US" b="1" dirty="0">
                <a:latin typeface="Arial" pitchFamily="34" charset="0"/>
                <a:cs typeface="Arial" pitchFamily="34" charset="0"/>
              </a:rPr>
              <a:t>Monetary </a:t>
            </a:r>
            <a:r>
              <a:rPr lang="en-US" b="1" dirty="0" smtClean="0">
                <a:latin typeface="Arial" pitchFamily="34" charset="0"/>
                <a:cs typeface="Arial" pitchFamily="34" charset="0"/>
              </a:rPr>
              <a:t>Terms (Part 1</a:t>
            </a:r>
            <a:r>
              <a:rPr lang="en-US" b="1" dirty="0">
                <a:latin typeface="Arial" pitchFamily="34" charset="0"/>
                <a:cs typeface="Arial" pitchFamily="34" charset="0"/>
              </a:rPr>
              <a:t>)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  </a:t>
            </a:r>
            <a:r>
              <a:rPr lang="en-US" b="1" dirty="0">
                <a:latin typeface="Arial" pitchFamily="34" charset="0"/>
                <a:cs typeface="Arial" pitchFamily="34" charset="0"/>
              </a:rPr>
              <a:t>By Prof. </a:t>
            </a:r>
            <a:r>
              <a:rPr lang="en-US" b="1" i="1" dirty="0">
                <a:latin typeface="Arial" pitchFamily="34" charset="0"/>
                <a:cs typeface="Arial" pitchFamily="34" charset="0"/>
              </a:rPr>
              <a:t>Simply</a:t>
            </a:r>
            <a:r>
              <a:rPr lang="en-US" b="1" dirty="0">
                <a:latin typeface="Arial" pitchFamily="34" charset="0"/>
                <a:cs typeface="Arial" pitchFamily="34" charset="0"/>
              </a:rPr>
              <a:t> Simple</a:t>
            </a:r>
            <a:endParaRPr lang="en-US" b="1" baseline="70000" dirty="0">
              <a:latin typeface="Arial" pitchFamily="34" charset="0"/>
              <a:cs typeface="Arial" pitchFamily="34" charset="0"/>
            </a:endParaRPr>
          </a:p>
        </p:txBody>
      </p:sp>
    </p:spTree>
    <p:extLst>
      <p:ext uri="{BB962C8B-B14F-4D97-AF65-F5344CB8AC3E}">
        <p14:creationId xmlns:p14="http://schemas.microsoft.com/office/powerpoint/2010/main" val="2174521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980728"/>
            <a:ext cx="7746084" cy="4293483"/>
          </a:xfrm>
          <a:prstGeom prst="rect">
            <a:avLst/>
          </a:prstGeom>
        </p:spPr>
        <p:txBody>
          <a:bodyPr wrap="square">
            <a:spAutoFit/>
          </a:bodyPr>
          <a:lstStyle/>
          <a:p>
            <a:pPr marL="465138" indent="-465138" fontAlgn="t">
              <a:lnSpc>
                <a:spcPct val="150000"/>
              </a:lnSpc>
              <a:buFont typeface="Wingdings" pitchFamily="2" charset="2"/>
              <a:buChar char="q"/>
              <a:tabLst>
                <a:tab pos="465138" algn="l"/>
              </a:tabLst>
            </a:pPr>
            <a:r>
              <a:rPr lang="en-US" b="1" dirty="0">
                <a:latin typeface="Arial" pitchFamily="34" charset="0"/>
                <a:cs typeface="Arial" pitchFamily="34" charset="0"/>
              </a:rPr>
              <a:t>As the RBI has dealt with financial and economic turmoil, acronyms unique to monetary policy and banking such as cash reserve ratio (CRR), market stabilization scheme (MSS), statutory liquidity ratio (SLR) and repo rate have repeatedly made the headlines. </a:t>
            </a:r>
          </a:p>
          <a:p>
            <a:pPr marL="465138" indent="-465138" fontAlgn="t">
              <a:lnSpc>
                <a:spcPct val="150000"/>
              </a:lnSpc>
              <a:buFont typeface="Wingdings" pitchFamily="2" charset="2"/>
              <a:buChar char="q"/>
              <a:tabLst>
                <a:tab pos="465138" algn="l"/>
              </a:tabLst>
            </a:pPr>
            <a:endParaRPr lang="en-US" sz="1000" b="1" dirty="0">
              <a:latin typeface="Arial" pitchFamily="34" charset="0"/>
              <a:cs typeface="Arial" pitchFamily="34" charset="0"/>
            </a:endParaRPr>
          </a:p>
          <a:p>
            <a:pPr marL="465138" indent="-465138" fontAlgn="t">
              <a:lnSpc>
                <a:spcPct val="150000"/>
              </a:lnSpc>
              <a:buFont typeface="Wingdings" pitchFamily="2" charset="2"/>
              <a:buChar char="q"/>
              <a:tabLst>
                <a:tab pos="465138" algn="l"/>
              </a:tabLst>
            </a:pPr>
            <a:r>
              <a:rPr lang="en-US" b="1" dirty="0">
                <a:latin typeface="Arial" pitchFamily="34" charset="0"/>
                <a:cs typeface="Arial" pitchFamily="34" charset="0"/>
              </a:rPr>
              <a:t>But what do all these measures signify for the larger economy, the banking industry and consumers? And what do they mean? </a:t>
            </a:r>
          </a:p>
          <a:p>
            <a:pPr marL="465138" indent="-465138" fontAlgn="t">
              <a:lnSpc>
                <a:spcPct val="150000"/>
              </a:lnSpc>
              <a:buFont typeface="Wingdings" pitchFamily="2" charset="2"/>
              <a:buChar char="q"/>
              <a:tabLst>
                <a:tab pos="465138" algn="l"/>
              </a:tabLst>
            </a:pPr>
            <a:endParaRPr lang="en-US" sz="1000" b="1" dirty="0">
              <a:latin typeface="Arial" pitchFamily="34" charset="0"/>
              <a:cs typeface="Arial" pitchFamily="34" charset="0"/>
            </a:endParaRPr>
          </a:p>
          <a:p>
            <a:pPr marL="465138" indent="-465138" fontAlgn="t">
              <a:lnSpc>
                <a:spcPct val="150000"/>
              </a:lnSpc>
              <a:buFont typeface="Wingdings" pitchFamily="2" charset="2"/>
              <a:buChar char="q"/>
              <a:tabLst>
                <a:tab pos="465138" algn="l"/>
              </a:tabLst>
            </a:pPr>
            <a:r>
              <a:rPr lang="en-US" b="1" dirty="0">
                <a:latin typeface="Arial" pitchFamily="34" charset="0"/>
                <a:cs typeface="Arial" pitchFamily="34" charset="0"/>
              </a:rPr>
              <a:t>In this edition, we will target repo rate &amp; statutory liquidity ratio (SLR) </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908720"/>
            <a:ext cx="7746084" cy="463075"/>
          </a:xfrm>
          <a:prstGeom prst="rect">
            <a:avLst/>
          </a:prstGeom>
        </p:spPr>
        <p:txBody>
          <a:bodyPr wrap="square">
            <a:spAutoFit/>
          </a:bodyPr>
          <a:lstStyle/>
          <a:p>
            <a:pPr algn="ctr">
              <a:lnSpc>
                <a:spcPct val="150000"/>
              </a:lnSpc>
            </a:pPr>
            <a:r>
              <a:rPr lang="en-US" b="1" dirty="0">
                <a:latin typeface="Arial" pitchFamily="34" charset="0"/>
                <a:cs typeface="Arial" pitchFamily="34" charset="0"/>
              </a:rPr>
              <a:t>The Repurchase Rate or </a:t>
            </a:r>
            <a:r>
              <a:rPr lang="en-US" b="1" dirty="0" smtClean="0">
                <a:latin typeface="Arial" pitchFamily="34" charset="0"/>
                <a:cs typeface="Arial" pitchFamily="34" charset="0"/>
              </a:rPr>
              <a:t>Repo </a:t>
            </a:r>
            <a:r>
              <a:rPr lang="en-US" b="1" dirty="0">
                <a:latin typeface="Arial" pitchFamily="34" charset="0"/>
                <a:cs typeface="Arial" pitchFamily="34" charset="0"/>
              </a:rPr>
              <a:t>Rate</a:t>
            </a:r>
            <a:endParaRPr lang="en-US" b="1" dirty="0">
              <a:latin typeface="Arial" pitchFamily="34" charset="0"/>
              <a:cs typeface="Arial" pitchFamily="34" charset="0"/>
            </a:endParaRPr>
          </a:p>
        </p:txBody>
      </p:sp>
      <p:sp>
        <p:nvSpPr>
          <p:cNvPr id="5" name="Rectangle 4"/>
          <p:cNvSpPr/>
          <p:nvPr/>
        </p:nvSpPr>
        <p:spPr>
          <a:xfrm>
            <a:off x="689064" y="1340768"/>
            <a:ext cx="7483335" cy="4062651"/>
          </a:xfrm>
          <a:prstGeom prst="rect">
            <a:avLst/>
          </a:prstGeom>
        </p:spPr>
        <p:txBody>
          <a:bodyPr wrap="square">
            <a:spAutoFit/>
          </a:bodyPr>
          <a:lstStyle/>
          <a:p>
            <a:pPr marL="465138" indent="-465138" fontAlgn="t">
              <a:lnSpc>
                <a:spcPct val="150000"/>
              </a:lnSpc>
              <a:buFont typeface="Wingdings" pitchFamily="2" charset="2"/>
              <a:buChar char="q"/>
              <a:tabLst>
                <a:tab pos="465138" algn="l"/>
              </a:tabLst>
            </a:pPr>
            <a:r>
              <a:rPr lang="en-US" sz="1600" b="1" dirty="0">
                <a:latin typeface="Arial" pitchFamily="34" charset="0"/>
                <a:cs typeface="Arial" pitchFamily="34" charset="0"/>
              </a:rPr>
              <a:t>Unlike other central banks, RBI has two policy rates—the repo </a:t>
            </a:r>
            <a:r>
              <a:rPr lang="en-US" sz="1600" b="1" dirty="0" smtClean="0">
                <a:latin typeface="Arial" pitchFamily="34" charset="0"/>
                <a:cs typeface="Arial" pitchFamily="34" charset="0"/>
              </a:rPr>
              <a:t>rate,</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at </a:t>
            </a:r>
            <a:r>
              <a:rPr lang="en-US" sz="1600" b="1" dirty="0">
                <a:latin typeface="Arial" pitchFamily="34" charset="0"/>
                <a:cs typeface="Arial" pitchFamily="34" charset="0"/>
              </a:rPr>
              <a:t>which it injects money into the financial system or lends money to banks, and the reverse repo rate, at which it sucks out excess money or borrows money from banks. </a:t>
            </a:r>
          </a:p>
          <a:p>
            <a:pPr marL="465138" indent="-465138" fontAlgn="t">
              <a:lnSpc>
                <a:spcPct val="150000"/>
              </a:lnSpc>
              <a:buFont typeface="Wingdings" pitchFamily="2" charset="2"/>
              <a:buChar char="q"/>
              <a:tabLst>
                <a:tab pos="465138" algn="l"/>
              </a:tabLst>
            </a:pPr>
            <a:endParaRPr lang="en-US" sz="600" b="1" dirty="0">
              <a:latin typeface="Arial" pitchFamily="34" charset="0"/>
              <a:cs typeface="Arial" pitchFamily="34" charset="0"/>
            </a:endParaRPr>
          </a:p>
          <a:p>
            <a:pPr marL="465138" indent="-465138" fontAlgn="t">
              <a:lnSpc>
                <a:spcPct val="150000"/>
              </a:lnSpc>
              <a:buFont typeface="Wingdings" pitchFamily="2" charset="2"/>
              <a:buChar char="q"/>
              <a:tabLst>
                <a:tab pos="465138" algn="l"/>
              </a:tabLst>
            </a:pPr>
            <a:r>
              <a:rPr lang="en-US" sz="1600" b="1" dirty="0">
                <a:latin typeface="Arial" pitchFamily="34" charset="0"/>
                <a:cs typeface="Arial" pitchFamily="34" charset="0"/>
              </a:rPr>
              <a:t>If liquidity is abundant in the system, then reverse repo becomes the key policy rate, but when money is scarce—as is the case now—and banks borrow from RBI, the repo rate is the policy rate. </a:t>
            </a:r>
          </a:p>
          <a:p>
            <a:pPr marL="465138" indent="-465138" fontAlgn="t">
              <a:lnSpc>
                <a:spcPct val="150000"/>
              </a:lnSpc>
              <a:buFont typeface="Wingdings" pitchFamily="2" charset="2"/>
              <a:buChar char="q"/>
              <a:tabLst>
                <a:tab pos="465138" algn="l"/>
              </a:tabLst>
            </a:pPr>
            <a:endParaRPr lang="en-US" sz="600"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sz="1600" b="1" dirty="0">
                <a:latin typeface="Arial" pitchFamily="34" charset="0"/>
                <a:cs typeface="Arial" pitchFamily="34" charset="0"/>
              </a:rPr>
              <a:t>Also, these two rates create the corridor or band within which the overnight call money rate—the rate at which banks borrow from each other —should move. </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311673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1052736"/>
            <a:ext cx="7746084" cy="463075"/>
          </a:xfrm>
          <a:prstGeom prst="rect">
            <a:avLst/>
          </a:prstGeom>
        </p:spPr>
        <p:txBody>
          <a:bodyPr wrap="square">
            <a:spAutoFit/>
          </a:bodyPr>
          <a:lstStyle/>
          <a:p>
            <a:pPr algn="ctr">
              <a:lnSpc>
                <a:spcPct val="150000"/>
              </a:lnSpc>
            </a:pPr>
            <a:r>
              <a:rPr lang="en-US" b="1" dirty="0">
                <a:latin typeface="Arial" pitchFamily="34" charset="0"/>
                <a:cs typeface="Arial" pitchFamily="34" charset="0"/>
              </a:rPr>
              <a:t>Therefore…</a:t>
            </a:r>
            <a:endParaRPr lang="en-US" b="1" dirty="0">
              <a:latin typeface="Arial" pitchFamily="34" charset="0"/>
              <a:cs typeface="Arial" pitchFamily="34" charset="0"/>
            </a:endParaRPr>
          </a:p>
        </p:txBody>
      </p:sp>
      <p:sp>
        <p:nvSpPr>
          <p:cNvPr id="5" name="Rectangle 4"/>
          <p:cNvSpPr/>
          <p:nvPr/>
        </p:nvSpPr>
        <p:spPr>
          <a:xfrm>
            <a:off x="689064" y="1625793"/>
            <a:ext cx="7483335" cy="3365024"/>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By cutting the repo rate, this corridor has shrunk to 150 basis points (the reverse repo rate is 6% now, unchanged since October 2006).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Following the cut, the overnight call money rate should be less volatile because it has less room to move about in.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Ideally, it should vary between 6% and 7.5%.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96098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5" name="Rectangle 4"/>
          <p:cNvSpPr/>
          <p:nvPr/>
        </p:nvSpPr>
        <p:spPr>
          <a:xfrm>
            <a:off x="689064" y="980728"/>
            <a:ext cx="7483335" cy="456535"/>
          </a:xfrm>
          <a:prstGeom prst="rect">
            <a:avLst/>
          </a:prstGeom>
        </p:spPr>
        <p:txBody>
          <a:bodyPr wrap="square">
            <a:spAutoFit/>
          </a:bodyPr>
          <a:lstStyle/>
          <a:p>
            <a:pPr algn="ctr">
              <a:lnSpc>
                <a:spcPct val="150000"/>
              </a:lnSpc>
              <a:tabLst>
                <a:tab pos="465138" algn="l"/>
              </a:tabLst>
            </a:pPr>
            <a:r>
              <a:rPr lang="en-US" b="1" dirty="0">
                <a:latin typeface="Arial" pitchFamily="34" charset="0"/>
                <a:cs typeface="Arial" pitchFamily="34" charset="0"/>
              </a:rPr>
              <a:t>Recent Update!</a:t>
            </a:r>
            <a:endParaRPr lang="en-US" b="1" dirty="0">
              <a:latin typeface="Arial" pitchFamily="34" charset="0"/>
              <a:cs typeface="Arial" pitchFamily="34" charset="0"/>
            </a:endParaRPr>
          </a:p>
        </p:txBody>
      </p:sp>
      <p:sp>
        <p:nvSpPr>
          <p:cNvPr id="6" name="Rectangle 5"/>
          <p:cNvSpPr/>
          <p:nvPr/>
        </p:nvSpPr>
        <p:spPr>
          <a:xfrm>
            <a:off x="714348" y="1484784"/>
            <a:ext cx="7242028" cy="3595856"/>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smtClean="0">
                <a:latin typeface="Arial" pitchFamily="34" charset="0"/>
                <a:cs typeface="Arial" pitchFamily="34" charset="0"/>
              </a:rPr>
              <a:t>A </a:t>
            </a:r>
            <a:r>
              <a:rPr lang="en-US" b="1" dirty="0">
                <a:latin typeface="Arial" pitchFamily="34" charset="0"/>
                <a:cs typeface="Arial" pitchFamily="34" charset="0"/>
              </a:rPr>
              <a:t>reduction in the repo rate will help banks to get </a:t>
            </a:r>
            <a:r>
              <a:rPr lang="en-US" b="1" dirty="0" smtClean="0">
                <a:latin typeface="Arial" pitchFamily="34" charset="0"/>
                <a:cs typeface="Arial" pitchFamily="34" charset="0"/>
              </a:rPr>
              <a:t>money</a:t>
            </a:r>
            <a:br>
              <a:rPr lang="en-US" b="1" dirty="0" smtClean="0">
                <a:latin typeface="Arial" pitchFamily="34" charset="0"/>
                <a:cs typeface="Arial" pitchFamily="34" charset="0"/>
              </a:rPr>
            </a:br>
            <a:r>
              <a:rPr lang="en-US" b="1" dirty="0" smtClean="0">
                <a:latin typeface="Arial" pitchFamily="34" charset="0"/>
                <a:cs typeface="Arial" pitchFamily="34" charset="0"/>
              </a:rPr>
              <a:t>at </a:t>
            </a:r>
            <a:r>
              <a:rPr lang="en-US" b="1" dirty="0">
                <a:latin typeface="Arial" pitchFamily="34" charset="0"/>
                <a:cs typeface="Arial" pitchFamily="34" charset="0"/>
              </a:rPr>
              <a:t>a cheaper rate. When the repo rate increases, borrowing from RBI becomes more expensive.</a:t>
            </a:r>
          </a:p>
          <a:p>
            <a:pPr marL="465138" indent="-465138">
              <a:lnSpc>
                <a:spcPct val="150000"/>
              </a:lnSpc>
              <a:buFont typeface="Wingdings" pitchFamily="2" charset="2"/>
              <a:buChar char="q"/>
              <a:tabLst>
                <a:tab pos="465138" algn="l"/>
              </a:tabLst>
            </a:pPr>
            <a:endParaRPr lang="en-US" sz="1000"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The repo rate —RBI’s main short-term lending rate—has now been cut by 150 basis points to 7.5% from the earlier level of 9% last month. </a:t>
            </a:r>
          </a:p>
          <a:p>
            <a:pPr marL="465138" indent="-465138">
              <a:lnSpc>
                <a:spcPct val="150000"/>
              </a:lnSpc>
              <a:buFont typeface="Wingdings" pitchFamily="2" charset="2"/>
              <a:buChar char="q"/>
              <a:tabLst>
                <a:tab pos="465138" algn="l"/>
              </a:tabLst>
            </a:pPr>
            <a:endParaRPr lang="en-US" sz="1000"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100 basis points is equal to 1%.</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920528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1052736"/>
            <a:ext cx="7746084" cy="463075"/>
          </a:xfrm>
          <a:prstGeom prst="rect">
            <a:avLst/>
          </a:prstGeom>
        </p:spPr>
        <p:txBody>
          <a:bodyPr wrap="square">
            <a:spAutoFit/>
          </a:bodyPr>
          <a:lstStyle/>
          <a:p>
            <a:pPr algn="ctr">
              <a:lnSpc>
                <a:spcPct val="150000"/>
              </a:lnSpc>
            </a:pPr>
            <a:r>
              <a:rPr lang="en-US" b="1" dirty="0">
                <a:latin typeface="Arial" pitchFamily="34" charset="0"/>
                <a:cs typeface="Arial" pitchFamily="34" charset="0"/>
              </a:rPr>
              <a:t>The Statutory Liquidity Ratio </a:t>
            </a:r>
            <a:endParaRPr lang="en-US" b="1" dirty="0">
              <a:latin typeface="Arial" pitchFamily="34" charset="0"/>
              <a:cs typeface="Arial" pitchFamily="34" charset="0"/>
            </a:endParaRPr>
          </a:p>
        </p:txBody>
      </p:sp>
      <p:sp>
        <p:nvSpPr>
          <p:cNvPr id="5" name="Rectangle 4"/>
          <p:cNvSpPr/>
          <p:nvPr/>
        </p:nvSpPr>
        <p:spPr>
          <a:xfrm>
            <a:off x="689064" y="1625793"/>
            <a:ext cx="7483335" cy="2542363"/>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The SLR is the amount a commercial bank needs to maintain in the form of cash, or gold or govt. approved securities (Bonds) before providing credit to its customers.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SLR rate is determined and maintained by the RBI in order to control the expansion of bank credit.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28081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1052736"/>
            <a:ext cx="7746084" cy="464871"/>
          </a:xfrm>
          <a:prstGeom prst="rect">
            <a:avLst/>
          </a:prstGeom>
        </p:spPr>
        <p:txBody>
          <a:bodyPr wrap="square">
            <a:spAutoFit/>
          </a:bodyPr>
          <a:lstStyle/>
          <a:p>
            <a:pPr algn="ctr">
              <a:lnSpc>
                <a:spcPct val="150000"/>
              </a:lnSpc>
            </a:pPr>
            <a:r>
              <a:rPr lang="en-US" b="1" dirty="0">
                <a:latin typeface="Arial" pitchFamily="34" charset="0"/>
                <a:cs typeface="Arial" pitchFamily="34" charset="0"/>
              </a:rPr>
              <a:t>Now…</a:t>
            </a:r>
            <a:r>
              <a:rPr lang="en-US" sz="1200" b="1" dirty="0">
                <a:latin typeface="Arial" pitchFamily="34" charset="0"/>
                <a:cs typeface="Arial" pitchFamily="34" charset="0"/>
              </a:rPr>
              <a:t> </a:t>
            </a:r>
            <a:endParaRPr lang="en-US" b="1" dirty="0">
              <a:latin typeface="Arial" pitchFamily="34" charset="0"/>
              <a:cs typeface="Arial" pitchFamily="34" charset="0"/>
            </a:endParaRPr>
          </a:p>
        </p:txBody>
      </p:sp>
      <p:sp>
        <p:nvSpPr>
          <p:cNvPr id="5" name="Rectangle 4"/>
          <p:cNvSpPr/>
          <p:nvPr/>
        </p:nvSpPr>
        <p:spPr>
          <a:xfrm>
            <a:off x="689064" y="1625793"/>
            <a:ext cx="7267312" cy="3416320"/>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Higher reserve requirements such as SLR make banks relatively safe (as a certain portion of their deposits are always redeemable) but at the same time restrict their capacity to lend.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To that extent, lowering of reserve requirement increases the resources available with a bank to lend &amp; helps control inflation and propel growth.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44099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TextBox 3"/>
          <p:cNvSpPr txBox="1"/>
          <p:nvPr/>
        </p:nvSpPr>
        <p:spPr>
          <a:xfrm>
            <a:off x="714348" y="498158"/>
            <a:ext cx="7242028"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FOUR IMPORTANT MONETARY TERMS (PART 1)</a:t>
            </a:r>
            <a:endParaRPr lang="en-US" sz="2000" b="1" dirty="0">
              <a:solidFill>
                <a:schemeClr val="bg1"/>
              </a:solidFill>
              <a:latin typeface="Arial" pitchFamily="34" charset="0"/>
              <a:cs typeface="Arial" pitchFamily="34" charset="0"/>
            </a:endParaRPr>
          </a:p>
        </p:txBody>
      </p:sp>
      <p:sp>
        <p:nvSpPr>
          <p:cNvPr id="3" name="Rectangle 2"/>
          <p:cNvSpPr/>
          <p:nvPr/>
        </p:nvSpPr>
        <p:spPr>
          <a:xfrm>
            <a:off x="714348" y="1052736"/>
            <a:ext cx="7746084" cy="463075"/>
          </a:xfrm>
          <a:prstGeom prst="rect">
            <a:avLst/>
          </a:prstGeom>
        </p:spPr>
        <p:txBody>
          <a:bodyPr wrap="square">
            <a:spAutoFit/>
          </a:bodyPr>
          <a:lstStyle/>
          <a:p>
            <a:pPr algn="ctr">
              <a:lnSpc>
                <a:spcPct val="150000"/>
              </a:lnSpc>
            </a:pPr>
            <a:r>
              <a:rPr lang="en-US" b="1" dirty="0">
                <a:latin typeface="Arial" pitchFamily="34" charset="0"/>
                <a:cs typeface="Arial" pitchFamily="34" charset="0"/>
              </a:rPr>
              <a:t>SLR - A key tool for credit expansion!</a:t>
            </a:r>
            <a:endParaRPr lang="en-US" b="1" dirty="0">
              <a:latin typeface="Arial" pitchFamily="34" charset="0"/>
              <a:cs typeface="Arial" pitchFamily="34" charset="0"/>
            </a:endParaRPr>
          </a:p>
        </p:txBody>
      </p:sp>
      <p:sp>
        <p:nvSpPr>
          <p:cNvPr id="5" name="Rectangle 4"/>
          <p:cNvSpPr/>
          <p:nvPr/>
        </p:nvSpPr>
        <p:spPr>
          <a:xfrm>
            <a:off x="689064" y="1556792"/>
            <a:ext cx="7771368" cy="3416320"/>
          </a:xfrm>
          <a:prstGeom prst="rect">
            <a:avLst/>
          </a:prstGeom>
        </p:spPr>
        <p:txBody>
          <a:bodyPr wrap="square">
            <a:spAutoFit/>
          </a:bodyPr>
          <a:lstStyle/>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By changing the SLR rates, RBI can increase or decrease bank credit expansion.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Also through SLR, RBI compels the commercial banks to invest in government securities like Government bonds. </a:t>
            </a:r>
          </a:p>
          <a:p>
            <a:pPr marL="465138" indent="-465138">
              <a:lnSpc>
                <a:spcPct val="150000"/>
              </a:lnSpc>
              <a:buFont typeface="Wingdings" pitchFamily="2" charset="2"/>
              <a:buChar char="q"/>
              <a:tabLst>
                <a:tab pos="465138" algn="l"/>
              </a:tabLst>
            </a:pPr>
            <a:endParaRPr lang="en-US" b="1" dirty="0">
              <a:latin typeface="Arial" pitchFamily="34" charset="0"/>
              <a:cs typeface="Arial" pitchFamily="34" charset="0"/>
            </a:endParaRPr>
          </a:p>
          <a:p>
            <a:pPr marL="465138" indent="-465138">
              <a:lnSpc>
                <a:spcPct val="150000"/>
              </a:lnSpc>
              <a:buFont typeface="Wingdings" pitchFamily="2" charset="2"/>
              <a:buChar char="q"/>
              <a:tabLst>
                <a:tab pos="465138" algn="l"/>
              </a:tabLst>
            </a:pPr>
            <a:r>
              <a:rPr lang="en-US" b="1" dirty="0">
                <a:latin typeface="Arial" pitchFamily="34" charset="0"/>
                <a:cs typeface="Arial" pitchFamily="34" charset="0"/>
              </a:rPr>
              <a:t>If any Indian Bank fails to maintain the required level of Statutory Liquidity Ratio, then it becomes liable to pay a penalty to the RBI.</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58495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762</Words>
  <Application>Microsoft Office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manisha</dc:creator>
  <cp:lastModifiedBy>mangeshkambli</cp:lastModifiedBy>
  <cp:revision>307</cp:revision>
  <dcterms:created xsi:type="dcterms:W3CDTF">2013-10-22T09:41:31Z</dcterms:created>
  <dcterms:modified xsi:type="dcterms:W3CDTF">2014-03-06T14:19:03Z</dcterms:modified>
</cp:coreProperties>
</file>